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50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32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651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Дополнительный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1" hasCustomPrompt="1"/>
          </p:nvPr>
        </p:nvSpPr>
        <p:spPr>
          <a:xfrm>
            <a:off x="430742" y="2084918"/>
            <a:ext cx="11330517" cy="4127500"/>
          </a:xfrm>
        </p:spPr>
        <p:txBody>
          <a:bodyPr>
            <a:normAutofit/>
          </a:bodyPr>
          <a:lstStyle>
            <a:lvl1pPr algn="ctr">
              <a:buNone/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 smtClean="0"/>
              <a:t>Добавьте требуемый контент </a:t>
            </a:r>
          </a:p>
          <a:p>
            <a:pPr lvl="0"/>
            <a:r>
              <a:rPr lang="ru-RU" dirty="0" smtClean="0"/>
              <a:t>(текст, изображения, таблицы и др.)</a:t>
            </a:r>
            <a:endParaRPr lang="ru-RU" dirty="0"/>
          </a:p>
        </p:txBody>
      </p:sp>
      <p:sp>
        <p:nvSpPr>
          <p:cNvPr id="4" name="Текст 7"/>
          <p:cNvSpPr>
            <a:spLocks noGrp="1"/>
          </p:cNvSpPr>
          <p:nvPr>
            <p:ph type="body" sz="quarter" idx="10" hasCustomPrompt="1"/>
          </p:nvPr>
        </p:nvSpPr>
        <p:spPr>
          <a:xfrm>
            <a:off x="7056107" y="260648"/>
            <a:ext cx="4608512" cy="960107"/>
          </a:xfrm>
        </p:spPr>
        <p:txBody>
          <a:bodyPr>
            <a:noAutofit/>
          </a:bodyPr>
          <a:lstStyle>
            <a:lvl1pPr marL="0" algn="r">
              <a:buNone/>
              <a:defRPr sz="2533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ru-RU" dirty="0" smtClean="0"/>
              <a:t>ЗАГОЛОВОК СЛАЙДА</a:t>
            </a:r>
          </a:p>
          <a:p>
            <a:pPr lvl="0"/>
            <a:r>
              <a:rPr lang="ru-RU" dirty="0" smtClean="0"/>
              <a:t>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47118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15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9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17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20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68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4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3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74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D732C-B954-4A73-94B5-01BAC22D5A05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51D2D-6D29-4378-823A-C101E20D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22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2555310" y="248122"/>
            <a:ext cx="9532306" cy="1643308"/>
          </a:xfrm>
        </p:spPr>
        <p:txBody>
          <a:bodyPr/>
          <a:lstStyle/>
          <a:p>
            <a:pPr algn="ctr"/>
            <a:r>
              <a:rPr lang="ru-RU" dirty="0" smtClean="0"/>
              <a:t>Отчет за 2025 год</a:t>
            </a:r>
          </a:p>
          <a:p>
            <a:pPr algn="ctr">
              <a:lnSpc>
                <a:spcPct val="100000"/>
              </a:lnSpc>
            </a:pPr>
            <a:r>
              <a:rPr lang="ru-RU" sz="2400" dirty="0"/>
              <a:t>н</a:t>
            </a:r>
            <a:r>
              <a:rPr lang="ru-RU" sz="2400" dirty="0" smtClean="0"/>
              <a:t>аучно-исследовательского центра Отечественной истории</a:t>
            </a:r>
          </a:p>
          <a:p>
            <a:pPr algn="ctr">
              <a:lnSpc>
                <a:spcPct val="100000"/>
              </a:lnSpc>
            </a:pPr>
            <a:r>
              <a:rPr lang="ru-RU" sz="2400" dirty="0" smtClean="0"/>
              <a:t>(директор – д.и.н., проф. Л.М. </a:t>
            </a:r>
            <a:r>
              <a:rPr lang="ru-RU" sz="2400" dirty="0" err="1" smtClean="0"/>
              <a:t>Дамешек</a:t>
            </a:r>
            <a:r>
              <a:rPr lang="ru-RU" sz="2400" dirty="0" smtClean="0"/>
              <a:t>)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12734" y="1878904"/>
            <a:ext cx="670142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Количество сотрудников – 3 человека</a:t>
            </a:r>
          </a:p>
          <a:p>
            <a:r>
              <a:rPr lang="ru-RU" sz="800" dirty="0"/>
              <a:t> </a:t>
            </a:r>
          </a:p>
          <a:p>
            <a:r>
              <a:rPr lang="ru-RU" sz="2400" u="sng" dirty="0"/>
              <a:t>1. Публикационная активность (всего – 26 статьи):</a:t>
            </a:r>
          </a:p>
          <a:p>
            <a:r>
              <a:rPr lang="ru-RU" sz="2400" dirty="0"/>
              <a:t>- в журналах «Белого списка» – 13 статей</a:t>
            </a:r>
          </a:p>
          <a:p>
            <a:r>
              <a:rPr lang="ru-RU" sz="2400" dirty="0"/>
              <a:t>- в журналах ВАК – 2 статьи</a:t>
            </a:r>
          </a:p>
          <a:p>
            <a:r>
              <a:rPr lang="ru-RU" sz="2400" dirty="0"/>
              <a:t>- в сборниках конференций (РИНЦ) – 9 статей</a:t>
            </a:r>
          </a:p>
          <a:p>
            <a:r>
              <a:rPr lang="ru-RU" sz="2400" dirty="0"/>
              <a:t>- в сборниках статей – 2 статьи</a:t>
            </a:r>
          </a:p>
          <a:p>
            <a:r>
              <a:rPr lang="ru-RU" sz="2400" dirty="0"/>
              <a:t> </a:t>
            </a:r>
          </a:p>
          <a:p>
            <a:r>
              <a:rPr lang="ru-RU" sz="2400" u="sng" dirty="0"/>
              <a:t>2. Монографии и энциклопедии:</a:t>
            </a:r>
          </a:p>
          <a:p>
            <a:r>
              <a:rPr lang="ru-RU" sz="2400" dirty="0"/>
              <a:t>- монография (8 </a:t>
            </a:r>
            <a:r>
              <a:rPr lang="ru-RU" sz="2400" dirty="0" err="1"/>
              <a:t>печ.л</a:t>
            </a:r>
            <a:r>
              <a:rPr lang="ru-RU" sz="2400" dirty="0"/>
              <a:t>.) – 1</a:t>
            </a:r>
          </a:p>
          <a:p>
            <a:r>
              <a:rPr lang="ru-RU" sz="2400" dirty="0"/>
              <a:t>- участие в 2-х энциклопедических изданиях</a:t>
            </a:r>
          </a:p>
          <a:p>
            <a:r>
              <a:rPr lang="ru-RU" sz="2400" dirty="0"/>
              <a:t> </a:t>
            </a:r>
          </a:p>
          <a:p>
            <a:r>
              <a:rPr lang="ru-RU" sz="2400" u="sng" dirty="0"/>
              <a:t>3. Заявки на гранты РНФ – </a:t>
            </a:r>
            <a:r>
              <a:rPr lang="ru-RU" sz="2400" u="sng" dirty="0" smtClean="0"/>
              <a:t>2</a:t>
            </a:r>
            <a:endParaRPr lang="ru-RU" sz="2400" u="sng" dirty="0"/>
          </a:p>
        </p:txBody>
      </p:sp>
      <p:pic>
        <p:nvPicPr>
          <p:cNvPr id="1029" name="Picture 5" descr="C:\Users\user\Desktop\БГУ_page-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590" y="2033638"/>
            <a:ext cx="2139065" cy="3011516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esktop\Обложка-взять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696" y="3476297"/>
            <a:ext cx="2242159" cy="3137715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Кяхта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9" b="4710"/>
          <a:stretch/>
        </p:blipFill>
        <p:spPr bwMode="auto">
          <a:xfrm>
            <a:off x="9883036" y="2730807"/>
            <a:ext cx="2096022" cy="3043691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1764" y="26680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39243" y="2104373"/>
            <a:ext cx="1083501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/>
              <a:t>4. Конференции:</a:t>
            </a:r>
          </a:p>
          <a:p>
            <a:r>
              <a:rPr lang="ru-RU" sz="2400" dirty="0"/>
              <a:t>- на 10 международных конференциях: 6 пленарных и 8 секционных докладов</a:t>
            </a:r>
          </a:p>
          <a:p>
            <a:r>
              <a:rPr lang="ru-RU" sz="2400" dirty="0"/>
              <a:t>- на 9 всероссийских конференциях: 7 пленарных и 11 секционных докладов</a:t>
            </a:r>
          </a:p>
          <a:p>
            <a:r>
              <a:rPr lang="ru-RU" sz="2400" dirty="0"/>
              <a:t>- на 1 межрегиональной конференции: 2 секционных доклада </a:t>
            </a:r>
          </a:p>
          <a:p>
            <a:r>
              <a:rPr lang="ru-RU" sz="2400" dirty="0"/>
              <a:t> </a:t>
            </a:r>
          </a:p>
          <a:p>
            <a:r>
              <a:rPr lang="ru-RU" sz="2400" u="sng" dirty="0"/>
              <a:t>5. Другое:</a:t>
            </a:r>
          </a:p>
          <a:p>
            <a:r>
              <a:rPr lang="ru-RU" sz="2400" dirty="0"/>
              <a:t>- отзывов на автореферат докторской диссертации – 1</a:t>
            </a:r>
          </a:p>
          <a:p>
            <a:r>
              <a:rPr lang="ru-RU" sz="2400" dirty="0"/>
              <a:t>- научное редактирование монографий – 1</a:t>
            </a:r>
          </a:p>
          <a:p>
            <a:r>
              <a:rPr lang="ru-RU" sz="2400" dirty="0"/>
              <a:t>- </a:t>
            </a:r>
            <a:r>
              <a:rPr lang="ru-RU" sz="2400" dirty="0" smtClean="0"/>
              <a:t>рецензирование </a:t>
            </a:r>
            <a:r>
              <a:rPr lang="ru-RU" sz="2400" dirty="0"/>
              <a:t>научных изданий – 2</a:t>
            </a:r>
          </a:p>
          <a:p>
            <a:r>
              <a:rPr lang="ru-RU" sz="2400" dirty="0"/>
              <a:t>- экспертное заключение о статье (от редколлегий научных журналов) – 3 </a:t>
            </a:r>
          </a:p>
          <a:p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type="body" sz="quarter" idx="10"/>
          </p:nvPr>
        </p:nvSpPr>
        <p:spPr>
          <a:xfrm>
            <a:off x="2530258" y="150312"/>
            <a:ext cx="9532306" cy="1643308"/>
          </a:xfrm>
        </p:spPr>
        <p:txBody>
          <a:bodyPr/>
          <a:lstStyle/>
          <a:p>
            <a:pPr algn="ctr"/>
            <a:r>
              <a:rPr lang="ru-RU" dirty="0" smtClean="0"/>
              <a:t>Отчет за 2025 год</a:t>
            </a:r>
          </a:p>
          <a:p>
            <a:pPr algn="ctr">
              <a:lnSpc>
                <a:spcPct val="100000"/>
              </a:lnSpc>
            </a:pPr>
            <a:r>
              <a:rPr lang="ru-RU" sz="2400" dirty="0"/>
              <a:t>н</a:t>
            </a:r>
            <a:r>
              <a:rPr lang="ru-RU" sz="2400" dirty="0" smtClean="0"/>
              <a:t>аучно-исследовательского центра Отечественной истории</a:t>
            </a:r>
          </a:p>
          <a:p>
            <a:pPr algn="ctr">
              <a:lnSpc>
                <a:spcPct val="100000"/>
              </a:lnSpc>
            </a:pPr>
            <a:r>
              <a:rPr lang="ru-RU" sz="2400" dirty="0" smtClean="0"/>
              <a:t>(директор – д.и.н., проф. Л.М. </a:t>
            </a:r>
            <a:r>
              <a:rPr lang="ru-RU" sz="2400" dirty="0" err="1" smtClean="0"/>
              <a:t>Дамешек</a:t>
            </a:r>
            <a:r>
              <a:rPr lang="ru-RU" sz="2400" dirty="0" smtClean="0"/>
              <a:t>)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7375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82</Words>
  <Application>Microsoft Office PowerPoint</Application>
  <PresentationFormat>Произвольный</PresentationFormat>
  <Paragraphs>31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БГУ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Бобовская Вероника Геннадьевна</dc:creator>
  <cp:lastModifiedBy>Natalya</cp:lastModifiedBy>
  <cp:revision>18</cp:revision>
  <dcterms:created xsi:type="dcterms:W3CDTF">2025-02-20T02:35:39Z</dcterms:created>
  <dcterms:modified xsi:type="dcterms:W3CDTF">2026-02-08T08:17:49Z</dcterms:modified>
</cp:coreProperties>
</file>